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57" r:id="rId11"/>
    <p:sldId id="262" r:id="rId12"/>
    <p:sldId id="263" r:id="rId13"/>
    <p:sldId id="264" r:id="rId14"/>
    <p:sldId id="265" r:id="rId15"/>
    <p:sldId id="258" r:id="rId16"/>
    <p:sldId id="266" r:id="rId17"/>
    <p:sldId id="261" r:id="rId18"/>
    <p:sldId id="260" r:id="rId19"/>
    <p:sldId id="267" r:id="rId20"/>
    <p:sldId id="271" r:id="rId21"/>
    <p:sldId id="272" r:id="rId22"/>
    <p:sldId id="268" r:id="rId23"/>
    <p:sldId id="270" r:id="rId24"/>
    <p:sldId id="269" r:id="rId25"/>
    <p:sldId id="273" r:id="rId26"/>
    <p:sldId id="274" r:id="rId27"/>
    <p:sldId id="275" r:id="rId28"/>
    <p:sldId id="276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6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E26B0-E8D8-3743-9EE1-D348A3B82318}" type="datetimeFigureOut">
              <a:rPr lang="en-US" smtClean="0"/>
              <a:t>4/25/18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184DB-DE71-2F42-85FD-1BEBF0CFF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74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184DB-DE71-2F42-85FD-1BEBF0CFF2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98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184DB-DE71-2F42-85FD-1BEBF0CFF26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53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184DB-DE71-2F42-85FD-1BEBF0CFF26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228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E504-7733-0A4F-A2AC-7F1C7CD09EB6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6D20-DE19-4E4E-954D-F461E73F4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14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E504-7733-0A4F-A2AC-7F1C7CD09EB6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6D20-DE19-4E4E-954D-F461E73F4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69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E504-7733-0A4F-A2AC-7F1C7CD09EB6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6D20-DE19-4E4E-954D-F461E73F4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55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E504-7733-0A4F-A2AC-7F1C7CD09EB6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6D20-DE19-4E4E-954D-F461E73F4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76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E504-7733-0A4F-A2AC-7F1C7CD09EB6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6D20-DE19-4E4E-954D-F461E73F4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52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E504-7733-0A4F-A2AC-7F1C7CD09EB6}" type="datetimeFigureOut">
              <a:rPr lang="en-US" smtClean="0"/>
              <a:t>4/25/18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6D20-DE19-4E4E-954D-F461E73F4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723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E504-7733-0A4F-A2AC-7F1C7CD09EB6}" type="datetimeFigureOut">
              <a:rPr lang="en-US" smtClean="0"/>
              <a:t>4/25/18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6D20-DE19-4E4E-954D-F461E73F4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884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E504-7733-0A4F-A2AC-7F1C7CD09EB6}" type="datetimeFigureOut">
              <a:rPr lang="en-US" smtClean="0"/>
              <a:t>4/25/18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6D20-DE19-4E4E-954D-F461E73F4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475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E504-7733-0A4F-A2AC-7F1C7CD09EB6}" type="datetimeFigureOut">
              <a:rPr lang="en-US" smtClean="0"/>
              <a:t>4/25/18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6D20-DE19-4E4E-954D-F461E73F4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774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E504-7733-0A4F-A2AC-7F1C7CD09EB6}" type="datetimeFigureOut">
              <a:rPr lang="en-US" smtClean="0"/>
              <a:t>4/25/18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6D20-DE19-4E4E-954D-F461E73F4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96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E504-7733-0A4F-A2AC-7F1C7CD09EB6}" type="datetimeFigureOut">
              <a:rPr lang="en-US" smtClean="0"/>
              <a:t>4/25/18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6D20-DE19-4E4E-954D-F461E73F4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68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9E504-7733-0A4F-A2AC-7F1C7CD09EB6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46D20-DE19-4E4E-954D-F461E73F4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05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loc.gov/collections/" TargetMode="External"/><Relationship Id="rId3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From the Family Farm to the Great Smoky Mountain National Park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Telling the story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43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SMNP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" b="916"/>
          <a:stretch>
            <a:fillRect/>
          </a:stretch>
        </p:blipFill>
        <p:spPr>
          <a:xfrm>
            <a:off x="656403" y="1342250"/>
            <a:ext cx="8229600" cy="4525963"/>
          </a:xfrm>
        </p:spPr>
      </p:pic>
      <p:sp>
        <p:nvSpPr>
          <p:cNvPr id="5" name="Oval 4"/>
          <p:cNvSpPr/>
          <p:nvPr/>
        </p:nvSpPr>
        <p:spPr>
          <a:xfrm>
            <a:off x="5040859" y="5337583"/>
            <a:ext cx="3155499" cy="53063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45205" y="549155"/>
            <a:ext cx="54526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 map helps orient your reader</a:t>
            </a:r>
            <a:r>
              <a:rPr lang="en-US" dirty="0" smtClean="0"/>
              <a:t>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032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Map from </a:t>
            </a:r>
            <a:r>
              <a:rPr lang="en-US" dirty="0" err="1" smtClean="0"/>
              <a:t>FamilySearch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Research Wiki: North Carolina</a:t>
            </a:r>
            <a:endParaRPr lang="en-US" dirty="0"/>
          </a:p>
        </p:txBody>
      </p:sp>
      <p:pic>
        <p:nvPicPr>
          <p:cNvPr id="4" name="Content Placeholder 3" descr="Swain Co. Western NC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65" r="-20465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615223" y="2420762"/>
            <a:ext cx="4095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Swain Co. is in Western NC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526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Map from </a:t>
            </a:r>
            <a:r>
              <a:rPr lang="en-US" dirty="0" err="1" smtClean="0"/>
              <a:t>FamilySearch</a:t>
            </a:r>
            <a:r>
              <a:rPr lang="en-US" dirty="0" smtClean="0"/>
              <a:t> Research Wiki</a:t>
            </a:r>
            <a:br>
              <a:rPr lang="en-US" dirty="0" smtClean="0"/>
            </a:br>
            <a:r>
              <a:rPr lang="en-US" dirty="0" smtClean="0"/>
              <a:t>North Carolina &gt; Swain County</a:t>
            </a:r>
            <a:endParaRPr lang="en-US" dirty="0"/>
          </a:p>
        </p:txBody>
      </p:sp>
      <p:pic>
        <p:nvPicPr>
          <p:cNvPr id="4" name="Content Placeholder 3" descr="Swain in relation to other co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826" r="-27826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457200" y="5952695"/>
            <a:ext cx="7258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Shows Swain Co. in relation to other states and counties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035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67" y="238107"/>
            <a:ext cx="8229600" cy="992115"/>
          </a:xfrm>
        </p:spPr>
        <p:txBody>
          <a:bodyPr>
            <a:noAutofit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Library of Congress: </a:t>
            </a:r>
            <a:r>
              <a:rPr lang="en-US" sz="2800" dirty="0"/>
              <a:t>Digital Collections</a:t>
            </a:r>
            <a:br>
              <a:rPr lang="en-US" sz="2800" dirty="0"/>
            </a:br>
            <a:r>
              <a:rPr lang="en-US" sz="2800" dirty="0">
                <a:hlinkClick r:id="rId2"/>
              </a:rPr>
              <a:t>https://www.loc.gov/collections</a:t>
            </a:r>
            <a:r>
              <a:rPr lang="en-US" sz="2800" dirty="0" smtClean="0">
                <a:hlinkClick r:id="rId2"/>
              </a:rPr>
              <a:t>/</a:t>
            </a:r>
            <a:r>
              <a:rPr lang="en-US" sz="2800" dirty="0" smtClean="0"/>
              <a:t> 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4" name="Content Placeholder 3" descr="LOC Digital Collections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04" r="-6904"/>
          <a:stretch>
            <a:fillRect/>
          </a:stretch>
        </p:blipFill>
        <p:spPr/>
      </p:pic>
      <p:sp>
        <p:nvSpPr>
          <p:cNvPr id="5" name="Oval 4"/>
          <p:cNvSpPr/>
          <p:nvPr/>
        </p:nvSpPr>
        <p:spPr>
          <a:xfrm>
            <a:off x="3175345" y="2043758"/>
            <a:ext cx="1409059" cy="49605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18702" y="2043758"/>
            <a:ext cx="1379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SEARCH BOX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73145" y="2518387"/>
            <a:ext cx="2851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Choose to search Maps here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42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 Digital </a:t>
            </a:r>
            <a:r>
              <a:rPr lang="en-US" dirty="0" err="1" smtClean="0"/>
              <a:t>Coll</a:t>
            </a:r>
            <a:r>
              <a:rPr lang="en-US" dirty="0" smtClean="0"/>
              <a:t> &gt; Maps</a:t>
            </a:r>
            <a:endParaRPr lang="en-US" dirty="0"/>
          </a:p>
        </p:txBody>
      </p:sp>
      <p:pic>
        <p:nvPicPr>
          <p:cNvPr id="4" name="Content Placeholder 3" descr="Search maps LOC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72" b="-4472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714453" y="6126163"/>
            <a:ext cx="5753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Select Maps from the pop up box of options.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628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 Digital Library </a:t>
            </a:r>
            <a:endParaRPr lang="en-US" dirty="0"/>
          </a:p>
        </p:txBody>
      </p:sp>
      <p:pic>
        <p:nvPicPr>
          <p:cNvPr id="4" name="Content Placeholder 3" descr="LOC maps for great smoke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756" r="-20756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2857810" y="2539816"/>
            <a:ext cx="4003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 searched North Carolina Great Smoky</a:t>
            </a:r>
            <a:r>
              <a:rPr lang="is-IS" dirty="0" smtClean="0">
                <a:solidFill>
                  <a:srgbClr val="FF0000"/>
                </a:solidFill>
              </a:rPr>
              <a:t>…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010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Topographical map showing </a:t>
            </a:r>
            <a:r>
              <a:rPr lang="en-US" dirty="0" err="1" smtClean="0"/>
              <a:t>Oconaluftee</a:t>
            </a:r>
            <a:r>
              <a:rPr lang="en-US" dirty="0" smtClean="0"/>
              <a:t> river in Swain Co. </a:t>
            </a:r>
            <a:endParaRPr lang="en-US" dirty="0"/>
          </a:p>
        </p:txBody>
      </p:sp>
      <p:pic>
        <p:nvPicPr>
          <p:cNvPr id="4" name="Content Placeholder 3" descr="Topo map rive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226" r="-172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77287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</a:t>
            </a:r>
            <a:r>
              <a:rPr lang="en-US" dirty="0" err="1" smtClean="0"/>
              <a:t>GenWeb</a:t>
            </a:r>
            <a:r>
              <a:rPr lang="en-US" dirty="0" smtClean="0"/>
              <a:t> Digital </a:t>
            </a:r>
            <a:r>
              <a:rPr lang="en-US" smtClean="0"/>
              <a:t>Map Library</a:t>
            </a:r>
            <a:endParaRPr lang="en-US" dirty="0"/>
          </a:p>
        </p:txBody>
      </p:sp>
      <p:pic>
        <p:nvPicPr>
          <p:cNvPr id="5" name="Content Placeholder 4" descr="USGenWebDM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28" r="-50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70623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</a:t>
            </a:r>
            <a:r>
              <a:rPr lang="en-US" dirty="0" err="1" smtClean="0"/>
              <a:t>GenWeb</a:t>
            </a:r>
            <a:r>
              <a:rPr lang="en-US" dirty="0" smtClean="0"/>
              <a:t> DML Collections</a:t>
            </a:r>
            <a:endParaRPr lang="en-US" dirty="0"/>
          </a:p>
        </p:txBody>
      </p:sp>
      <p:pic>
        <p:nvPicPr>
          <p:cNvPr id="4" name="Content Placeholder 3" descr="USGenWeb Collection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84" b="-2584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3711184" y="1600200"/>
            <a:ext cx="3305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This site  has more ambition than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content, but is still worth a check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811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1910 Map</a:t>
            </a:r>
            <a:endParaRPr lang="en-US" dirty="0"/>
          </a:p>
        </p:txBody>
      </p:sp>
      <p:pic>
        <p:nvPicPr>
          <p:cNvPr id="4" name="Content Placeholder 3" descr="1910 atla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5" b="88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75852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Question?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Question</a:t>
            </a:r>
            <a:r>
              <a:rPr lang="en-US" b="1" dirty="0"/>
              <a:t>: </a:t>
            </a:r>
            <a:r>
              <a:rPr lang="en-US" dirty="0"/>
              <a:t>How did the land my great-great-great grandparents Hughes settled in the early 1800s become part of the Great Smoky Mountain National Park?</a:t>
            </a:r>
          </a:p>
          <a:p>
            <a:pPr marL="0" indent="0">
              <a:buNone/>
            </a:pPr>
            <a:r>
              <a:rPr lang="is-IS" dirty="0" smtClean="0"/>
              <a:t>… </a:t>
            </a:r>
            <a:r>
              <a:rPr lang="is-IS" dirty="0" smtClean="0">
                <a:solidFill>
                  <a:srgbClr val="FF0000"/>
                </a:solidFill>
              </a:rPr>
              <a:t>what is the story behind the loss of the land?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816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FamilySearch</a:t>
            </a:r>
            <a:r>
              <a:rPr lang="en-US" dirty="0"/>
              <a:t> </a:t>
            </a:r>
            <a:r>
              <a:rPr lang="en-US" dirty="0" smtClean="0"/>
              <a:t>Research Wiki</a:t>
            </a:r>
            <a:br>
              <a:rPr lang="en-US" dirty="0" smtClean="0"/>
            </a:br>
            <a:r>
              <a:rPr lang="en-US" dirty="0" smtClean="0"/>
              <a:t>U.S. Maps</a:t>
            </a:r>
            <a:endParaRPr lang="en-US" dirty="0"/>
          </a:p>
        </p:txBody>
      </p:sp>
      <p:pic>
        <p:nvPicPr>
          <p:cNvPr id="4" name="Content Placeholder 3" descr="U.S. Research Wiki Map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272" r="-392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6619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Find more maps online </a:t>
            </a:r>
            <a:br>
              <a:rPr lang="en-US" dirty="0" smtClean="0"/>
            </a:br>
            <a:r>
              <a:rPr lang="en-US" dirty="0" smtClean="0"/>
              <a:t>through Cyndi’s list</a:t>
            </a:r>
            <a:endParaRPr lang="en-US" dirty="0"/>
          </a:p>
        </p:txBody>
      </p:sp>
      <p:pic>
        <p:nvPicPr>
          <p:cNvPr id="4" name="Content Placeholder 3" descr="CyndisList Map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227" r="-312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398282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 there a court battle?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NC courts? Which court? </a:t>
            </a:r>
          </a:p>
          <a:p>
            <a:r>
              <a:rPr lang="en-US" dirty="0" smtClean="0"/>
              <a:t>Federal records?  </a:t>
            </a:r>
          </a:p>
          <a:p>
            <a:r>
              <a:rPr lang="en-US" dirty="0" smtClean="0"/>
              <a:t>Newspaper accounts?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One question at a time</a:t>
            </a:r>
            <a:r>
              <a:rPr lang="is-IS" dirty="0" smtClean="0"/>
              <a:t>…</a:t>
            </a:r>
          </a:p>
          <a:p>
            <a:pPr marL="0" indent="0">
              <a:buNone/>
            </a:pPr>
            <a:r>
              <a:rPr lang="is-IS" dirty="0" smtClean="0"/>
              <a:t>Let’s start by looking at NC courts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5621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FamilySearch.org</a:t>
            </a:r>
            <a:r>
              <a:rPr lang="en-US" dirty="0" smtClean="0"/>
              <a:t> Research Wiki</a:t>
            </a:r>
            <a:br>
              <a:rPr lang="en-US" dirty="0" smtClean="0"/>
            </a:br>
            <a:r>
              <a:rPr lang="en-US" dirty="0" smtClean="0"/>
              <a:t>North Carolina &gt; Courts</a:t>
            </a:r>
            <a:endParaRPr lang="en-US" dirty="0"/>
          </a:p>
        </p:txBody>
      </p:sp>
      <p:pic>
        <p:nvPicPr>
          <p:cNvPr id="4" name="Content Placeholder 3" descr="NC Court Record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797" r="-207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89000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I’m going to start locally</a:t>
            </a:r>
            <a:r>
              <a:rPr lang="is-IS" dirty="0" smtClean="0"/>
              <a:t>…Swain Co. </a:t>
            </a:r>
            <a:r>
              <a:rPr lang="en-US" dirty="0" smtClean="0"/>
              <a:t>C</a:t>
            </a:r>
            <a:r>
              <a:rPr lang="is-IS" dirty="0" smtClean="0"/>
              <a:t>ourt records filmed by FHL</a:t>
            </a:r>
            <a:endParaRPr lang="en-US" dirty="0"/>
          </a:p>
        </p:txBody>
      </p:sp>
      <p:pic>
        <p:nvPicPr>
          <p:cNvPr id="5" name="Content Placeholder 4" descr="what records on film at familysearch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769" r="-23769"/>
          <a:stretch>
            <a:fillRect/>
          </a:stretch>
        </p:blipFill>
        <p:spPr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1944899" y="3988305"/>
            <a:ext cx="5854541" cy="19247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362830" y="5278056"/>
            <a:ext cx="575531" cy="25795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9496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Swain Co. Superior Ct. </a:t>
            </a:r>
            <a:br>
              <a:rPr lang="en-US" dirty="0" smtClean="0"/>
            </a:br>
            <a:r>
              <a:rPr lang="en-US" dirty="0" smtClean="0"/>
              <a:t>records filmed by FHL</a:t>
            </a:r>
            <a:endParaRPr lang="en-US" dirty="0"/>
          </a:p>
        </p:txBody>
      </p:sp>
      <p:pic>
        <p:nvPicPr>
          <p:cNvPr id="4" name="Content Placeholder 3" descr="Court records?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51" r="-7651"/>
          <a:stretch>
            <a:fillRect/>
          </a:stretch>
        </p:blipFill>
        <p:spPr>
          <a:ln>
            <a:solidFill>
              <a:srgbClr val="FF0000"/>
            </a:solidFill>
          </a:ln>
        </p:spPr>
      </p:pic>
      <p:sp>
        <p:nvSpPr>
          <p:cNvPr id="5" name="Oval 4"/>
          <p:cNvSpPr/>
          <p:nvPr/>
        </p:nvSpPr>
        <p:spPr>
          <a:xfrm>
            <a:off x="853374" y="4087517"/>
            <a:ext cx="7442214" cy="12103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038932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index not yet digitized</a:t>
            </a:r>
            <a:endParaRPr lang="en-US" dirty="0"/>
          </a:p>
        </p:txBody>
      </p:sp>
      <p:pic>
        <p:nvPicPr>
          <p:cNvPr id="4" name="Content Placeholder 3" descr="Index not available onlin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354" b="-22354"/>
          <a:stretch>
            <a:fillRect/>
          </a:stretch>
        </p:blipFill>
        <p:spPr/>
      </p:pic>
      <p:sp>
        <p:nvSpPr>
          <p:cNvPr id="5" name="Oval 4"/>
          <p:cNvSpPr/>
          <p:nvPr/>
        </p:nvSpPr>
        <p:spPr>
          <a:xfrm>
            <a:off x="7878824" y="2817609"/>
            <a:ext cx="807976" cy="105164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420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But! original was at the </a:t>
            </a:r>
            <a:br>
              <a:rPr lang="en-US" dirty="0" smtClean="0"/>
            </a:br>
            <a:r>
              <a:rPr lang="en-US" dirty="0" smtClean="0"/>
              <a:t>North Carolina Archives</a:t>
            </a:r>
            <a:endParaRPr lang="en-US" dirty="0"/>
          </a:p>
        </p:txBody>
      </p:sp>
      <p:pic>
        <p:nvPicPr>
          <p:cNvPr id="4" name="Content Placeholder 3" descr="NC Archives main pa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293" b="-24293"/>
          <a:stretch>
            <a:fillRect/>
          </a:stretch>
        </p:blipFill>
        <p:spPr>
          <a:xfrm>
            <a:off x="457200" y="1417638"/>
            <a:ext cx="8229600" cy="4525963"/>
          </a:xfrm>
        </p:spPr>
      </p:pic>
      <p:sp>
        <p:nvSpPr>
          <p:cNvPr id="5" name="Oval 4"/>
          <p:cNvSpPr/>
          <p:nvPr/>
        </p:nvSpPr>
        <p:spPr>
          <a:xfrm>
            <a:off x="893065" y="3353351"/>
            <a:ext cx="7541444" cy="150801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370535" y="3035874"/>
            <a:ext cx="2063974" cy="47621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34297" y="5431105"/>
            <a:ext cx="8363863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It was the case that I could not search the catalog.  However even if the search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function is there, it can be difficult to find what you need. </a:t>
            </a:r>
          </a:p>
        </p:txBody>
      </p:sp>
    </p:spTree>
    <p:extLst>
      <p:ext uri="{BB962C8B-B14F-4D97-AF65-F5344CB8AC3E}">
        <p14:creationId xmlns:p14="http://schemas.microsoft.com/office/powerpoint/2010/main" val="18162248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Ask A Librarian</a:t>
            </a:r>
            <a:endParaRPr lang="en-US" dirty="0"/>
          </a:p>
        </p:txBody>
      </p:sp>
      <p:pic>
        <p:nvPicPr>
          <p:cNvPr id="4" name="Content Placeholder 3" descr="Contacts NC Archiv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19" b="-2219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3969181" y="5020106"/>
            <a:ext cx="372506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Your new best friend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454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know to start with?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History/genealogy  of the families</a:t>
            </a:r>
          </a:p>
          <a:p>
            <a:r>
              <a:rPr lang="en-US" dirty="0" smtClean="0"/>
              <a:t>Have the census records – </a:t>
            </a:r>
            <a:r>
              <a:rPr lang="en-US" i="1" dirty="0" smtClean="0"/>
              <a:t>and have analyzed them for clues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Research plan</a:t>
            </a:r>
            <a:r>
              <a:rPr lang="en-US" dirty="0" smtClean="0"/>
              <a:t>: Obtain and work with the land records.  (What can we learn from the land records? 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572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 Swain Co. deed records available from </a:t>
            </a:r>
            <a:r>
              <a:rPr lang="en-US" dirty="0" err="1" smtClean="0"/>
              <a:t>FamilySearch.org</a:t>
            </a:r>
            <a:r>
              <a:rPr lang="en-US" dirty="0" smtClean="0"/>
              <a:t>?  </a:t>
            </a:r>
            <a:endParaRPr lang="en-US" dirty="0"/>
          </a:p>
        </p:txBody>
      </p:sp>
      <p:pic>
        <p:nvPicPr>
          <p:cNvPr id="4" name="Content Placeholder 3" descr="Are Swain Co. Deed records filmed? 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4" r="87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4030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Nice chart of info found</a:t>
            </a:r>
            <a:endParaRPr lang="en-US" dirty="0"/>
          </a:p>
        </p:txBody>
      </p:sp>
      <p:pic>
        <p:nvPicPr>
          <p:cNvPr id="4" name="Content Placeholder 3" descr="Index info chart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0" b="7810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720878" y="2127976"/>
            <a:ext cx="4187961" cy="68644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08839" y="1548718"/>
            <a:ext cx="2394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Always note the image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number.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655883" y="2127976"/>
            <a:ext cx="1527576" cy="51483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11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the deeds, not just the index</a:t>
            </a:r>
            <a:endParaRPr lang="en-US" dirty="0"/>
          </a:p>
        </p:txBody>
      </p:sp>
      <p:pic>
        <p:nvPicPr>
          <p:cNvPr id="4" name="Content Placeholder 3" descr="Deeds through 1901 are available onlin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947" b="-14947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5955829" y="1569872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 lovely string of cameras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8309197" y="1939204"/>
            <a:ext cx="326112" cy="3260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753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up your research!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Write as you go</a:t>
            </a:r>
          </a:p>
          <a:p>
            <a:pPr lvl="1"/>
            <a:r>
              <a:rPr lang="en-US" dirty="0" smtClean="0"/>
              <a:t>It helps you research</a:t>
            </a:r>
          </a:p>
          <a:p>
            <a:pPr lvl="1"/>
            <a:r>
              <a:rPr lang="en-US" dirty="0" smtClean="0"/>
              <a:t>It gives you a starting document</a:t>
            </a:r>
          </a:p>
          <a:p>
            <a:r>
              <a:rPr lang="en-US" dirty="0" smtClean="0"/>
              <a:t>Make it interesting and understandable. </a:t>
            </a:r>
          </a:p>
          <a:p>
            <a:pPr lvl="1"/>
            <a:r>
              <a:rPr lang="en-US" dirty="0" smtClean="0"/>
              <a:t>Edit. Edit. Edit. </a:t>
            </a:r>
          </a:p>
          <a:p>
            <a:pPr lvl="1"/>
            <a:r>
              <a:rPr lang="en-US" dirty="0" smtClean="0"/>
              <a:t>Have others read it and heed suggestions. </a:t>
            </a:r>
          </a:p>
          <a:p>
            <a:r>
              <a:rPr lang="en-US" dirty="0" smtClean="0"/>
              <a:t>Distribute it</a:t>
            </a:r>
          </a:p>
          <a:p>
            <a:pPr lvl="1"/>
            <a:r>
              <a:rPr lang="en-US" dirty="0" smtClean="0"/>
              <a:t>Family and friends</a:t>
            </a:r>
          </a:p>
          <a:p>
            <a:pPr lvl="1"/>
            <a:r>
              <a:rPr lang="en-US" dirty="0" smtClean="0"/>
              <a:t>Libraries and archives</a:t>
            </a:r>
          </a:p>
          <a:p>
            <a:pPr lvl="1"/>
            <a:r>
              <a:rPr lang="en-US" dirty="0" smtClean="0"/>
              <a:t>Publish it in a journal or newsletter about the area or family. 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73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Table of Contents helps you achieve a reader friendly organization</a:t>
            </a:r>
            <a:endParaRPr lang="en-US" dirty="0"/>
          </a:p>
        </p:txBody>
      </p:sp>
      <p:pic>
        <p:nvPicPr>
          <p:cNvPr id="4" name="Content Placeholder 3" descr="TOC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9" b="-2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53315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elements that help a reader enjoy what you wrote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table of contents</a:t>
            </a:r>
          </a:p>
          <a:p>
            <a:r>
              <a:rPr lang="en-US" dirty="0" smtClean="0"/>
              <a:t>Page numbers</a:t>
            </a:r>
          </a:p>
          <a:p>
            <a:r>
              <a:rPr lang="en-US" dirty="0" smtClean="0"/>
              <a:t>Headers that mark sections </a:t>
            </a:r>
          </a:p>
          <a:p>
            <a:r>
              <a:rPr lang="en-US" dirty="0" smtClean="0"/>
              <a:t>Careful, concise writing.  </a:t>
            </a:r>
          </a:p>
          <a:p>
            <a:r>
              <a:rPr lang="en-US" dirty="0" smtClean="0"/>
              <a:t>Maps</a:t>
            </a:r>
          </a:p>
          <a:p>
            <a:r>
              <a:rPr lang="en-US" dirty="0" smtClean="0"/>
              <a:t>Pictures of people and places</a:t>
            </a:r>
          </a:p>
          <a:p>
            <a:r>
              <a:rPr lang="en-US" dirty="0" smtClean="0"/>
              <a:t>Charts </a:t>
            </a:r>
          </a:p>
          <a:p>
            <a:r>
              <a:rPr lang="en-US" dirty="0" smtClean="0"/>
              <a:t>Other?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55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440</Words>
  <Application>Microsoft Macintosh PowerPoint</Application>
  <PresentationFormat>On-screen Show (4:3)</PresentationFormat>
  <Paragraphs>75</Paragraphs>
  <Slides>28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From the Family Farm to the Great Smoky Mountain National Park </vt:lpstr>
      <vt:lpstr>What is the Question? </vt:lpstr>
      <vt:lpstr>What do we know to start with? </vt:lpstr>
      <vt:lpstr>Are Swain Co. deed records available from FamilySearch.org?  </vt:lpstr>
      <vt:lpstr>Nice chart of info found</vt:lpstr>
      <vt:lpstr>Read the deeds, not just the index</vt:lpstr>
      <vt:lpstr>Write up your research! </vt:lpstr>
      <vt:lpstr>A Table of Contents helps you achieve a reader friendly organization</vt:lpstr>
      <vt:lpstr>Some elements that help a reader enjoy what you wrote</vt:lpstr>
      <vt:lpstr>PowerPoint Presentation</vt:lpstr>
      <vt:lpstr>Map from FamilySearch  Research Wiki: North Carolina</vt:lpstr>
      <vt:lpstr>Map from FamilySearch Research Wiki North Carolina &gt; Swain County</vt:lpstr>
      <vt:lpstr> Library of Congress: Digital Collections https://www.loc.gov/collections/  </vt:lpstr>
      <vt:lpstr>LOC Digital Coll &gt; Maps</vt:lpstr>
      <vt:lpstr>LOC Digital Library </vt:lpstr>
      <vt:lpstr>Topographical map showing Oconaluftee river in Swain Co. </vt:lpstr>
      <vt:lpstr>U.S. GenWeb Digital Map Library</vt:lpstr>
      <vt:lpstr>U.S. GenWeb DML Collections</vt:lpstr>
      <vt:lpstr>1910 Map</vt:lpstr>
      <vt:lpstr>FamilySearch Research Wiki U.S. Maps</vt:lpstr>
      <vt:lpstr>Find more maps online  through Cyndi’s list</vt:lpstr>
      <vt:lpstr>Was there a court battle? </vt:lpstr>
      <vt:lpstr>FamilySearch.org Research Wiki North Carolina &gt; Courts</vt:lpstr>
      <vt:lpstr>I’m going to start locally…Swain Co. Court records filmed by FHL</vt:lpstr>
      <vt:lpstr>Swain Co. Superior Ct.  records filmed by FHL</vt:lpstr>
      <vt:lpstr>The index not yet digitized</vt:lpstr>
      <vt:lpstr>But! original was at the  North Carolina Archives</vt:lpstr>
      <vt:lpstr>Ask A Librarian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the Family Farm to the Great Smokey Mountain National Park </dc:title>
  <dc:creator>Barbara Snow</dc:creator>
  <cp:lastModifiedBy>Barbara Snow</cp:lastModifiedBy>
  <cp:revision>19</cp:revision>
  <dcterms:created xsi:type="dcterms:W3CDTF">2018-04-24T11:01:18Z</dcterms:created>
  <dcterms:modified xsi:type="dcterms:W3CDTF">2018-04-25T17:51:44Z</dcterms:modified>
</cp:coreProperties>
</file>